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3" r:id="rId4"/>
    <p:sldId id="284" r:id="rId5"/>
    <p:sldId id="297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8" r:id="rId18"/>
    <p:sldId id="302" r:id="rId19"/>
    <p:sldId id="301" r:id="rId20"/>
    <p:sldId id="304" r:id="rId21"/>
    <p:sldId id="299" r:id="rId22"/>
    <p:sldId id="309" r:id="rId23"/>
    <p:sldId id="305" r:id="rId24"/>
    <p:sldId id="303" r:id="rId25"/>
    <p:sldId id="307" r:id="rId26"/>
    <p:sldId id="308" r:id="rId27"/>
    <p:sldId id="27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A458"/>
    <a:srgbClr val="3229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BC8D-66B3-4CC9-AE65-D213BB303FF9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BA10-1D11-4A60-9FCF-4A23E6117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0088-A034-462C-B23A-9DBBB329FECC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570E-98D3-4BAD-A31D-0BE1DCCD6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A1D5-DE47-4DF2-B87A-402DCE2D5B15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DF2C-D7C3-467B-8E0C-729D93AA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B3FB-4959-4152-B850-E0AC5E2C6D72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67F2-C1A6-4D48-A431-8141CEF15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2E3E2-6D5F-4A06-996C-ABFBB8BC6807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8C99-BF63-4AC2-AFD8-DFE9810C3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D8377-6EF8-42E1-8B8A-BE63BC1B0DFC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5F6D-2403-4C1A-BF24-60015DD0D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77B1-28C6-4306-AD99-E396AB8F7B71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49222-E803-4F52-AE71-9B22AEA73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8515-4701-4C76-8F19-351811EFC9DD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4F39-035F-4191-B0BF-95500886B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E1D7-10DF-4744-A21F-BE80BA8B691C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C703-9565-4AAE-BBA8-F3FC520B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23FC-48FF-43CB-B10C-1AD53456C221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5918-78DA-4E16-8E36-E705E35A3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DE0B-C403-4755-B3F4-F51D9BC6DDEA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B4C6A-0B8D-4F6A-A3BB-CAB5145E7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8CFFA-076F-4D78-9033-86D053208991}" type="datetimeFigureOut">
              <a:rPr lang="ru-RU"/>
              <a:pPr>
                <a:defRPr/>
              </a:pPr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8EB8A-A686-40F1-B630-9A35BD956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428596" y="1000108"/>
            <a:ext cx="8278813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rgbClr val="322971"/>
              </a:solidFill>
              <a:latin typeface="Franklin Gothic Medium" pitchFamily="34" charset="0"/>
            </a:endParaRPr>
          </a:p>
          <a:p>
            <a:pPr algn="ctr"/>
            <a:endParaRPr lang="ru-RU" sz="3200" b="1" dirty="0"/>
          </a:p>
          <a:p>
            <a:pPr algn="ctr"/>
            <a:endParaRPr lang="ru-RU" sz="3200" b="1" dirty="0">
              <a:latin typeface="Franklin Gothic Medium" pitchFamily="34" charset="0"/>
            </a:endParaRPr>
          </a:p>
          <a:p>
            <a:pPr algn="ctr"/>
            <a:r>
              <a:rPr lang="ru-RU" sz="3200" b="1" dirty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Мастер-класс «Научный локомотив»</a:t>
            </a: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Низамутдинова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Н.С.,  проректор по науке и инновационной деятельности Южно-Уральского ГАУ, Степанова К.В., председатель СМУиС</a:t>
            </a: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CA4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62E124-127D-49DB-BB75-2D78A8C03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984920"/>
            <a:ext cx="8064896" cy="49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7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4FE42C-C945-41D5-A3AB-9494EC530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6" y="996009"/>
            <a:ext cx="7992888" cy="48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8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56A4DD-91E3-4D77-B3FE-6A1ECE6EE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764704"/>
            <a:ext cx="756084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0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999F35-A839-4DF7-B903-F66F9AC94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715336"/>
            <a:ext cx="7825542" cy="54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490CE7-6148-4407-B42E-9DBB50261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8" y="620688"/>
            <a:ext cx="8928992" cy="54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6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086F4F-6EFA-4108-B4E9-CB163A174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7811"/>
            <a:ext cx="9144000" cy="51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6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05A1A8-3163-48A2-B9CB-CF6E9A6A7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0" y="984920"/>
            <a:ext cx="8748464" cy="48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8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193FDE-77EF-48CC-96C5-B0BC3AD4F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993050"/>
            <a:ext cx="8982075" cy="46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9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43106C-03C4-4DD5-BCDC-057B06040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96752"/>
            <a:ext cx="7128792" cy="494116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266FAC6-E5A8-4F81-B3D1-D474AC034900}"/>
              </a:ext>
            </a:extLst>
          </p:cNvPr>
          <p:cNvSpPr/>
          <p:nvPr/>
        </p:nvSpPr>
        <p:spPr>
          <a:xfrm>
            <a:off x="1403648" y="681847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расчёт критерия достоверности Стьюдента -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td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u="sng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1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C935F1-D8E7-4EA4-B080-CED37AE63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196752"/>
            <a:ext cx="7704856" cy="457828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4FF9C8C-F794-4252-89C0-7420C5249EE8}"/>
              </a:ext>
            </a:extLst>
          </p:cNvPr>
          <p:cNvSpPr/>
          <p:nvPr/>
        </p:nvSpPr>
        <p:spPr>
          <a:xfrm>
            <a:off x="3347864" y="6828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корреляционный анализ</a:t>
            </a:r>
            <a:endParaRPr lang="ru-RU" u="sng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5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Фон для презент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3635896" y="500042"/>
            <a:ext cx="5039792" cy="49859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rgbClr val="32297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«Основы биостатистической обработки данных с применением </a:t>
            </a:r>
            <a:r>
              <a:rPr lang="en-US" sz="2800" b="1" dirty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Microsoft Office Excel</a:t>
            </a:r>
            <a:r>
              <a:rPr lang="ru-RU" sz="2800" b="1" dirty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b="1" dirty="0">
              <a:solidFill>
                <a:srgbClr val="0CA4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CA4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Докладчик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 Гриценко Светлана Анатольевна, доктор биологических наук, зав. кафедрой кормления, гигиены животных, технологии производства и переработки сельскохозяйственной продукции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2643206" cy="3571900"/>
          </a:xfrm>
          <a:prstGeom prst="rect">
            <a:avLst/>
          </a:prstGeom>
          <a:gradFill>
            <a:gsLst>
              <a:gs pos="0">
                <a:srgbClr val="0CA45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0CA458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CA458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A458"/>
              </a:solidFill>
            </a:endParaRPr>
          </a:p>
        </p:txBody>
      </p:sp>
      <p:pic>
        <p:nvPicPr>
          <p:cNvPr id="1026" name="Picture 2" descr="C:\Users\User\Desktop\Грицен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943" y="1785926"/>
            <a:ext cx="2411033" cy="321471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/>
          <a:srcRect l="45258" t="21353" r="31722" b="49168"/>
          <a:stretch>
            <a:fillRect/>
          </a:stretch>
        </p:blipFill>
        <p:spPr bwMode="auto">
          <a:xfrm>
            <a:off x="7358082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360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F9DEB4-654D-4630-BBB5-A19C2860A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216786"/>
            <a:ext cx="6169888" cy="466048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7D43D34-E3B0-4CA0-9AE6-3F4E2CB2E9AA}"/>
              </a:ext>
            </a:extLst>
          </p:cNvPr>
          <p:cNvSpPr/>
          <p:nvPr/>
        </p:nvSpPr>
        <p:spPr>
          <a:xfrm>
            <a:off x="1381091" y="820869"/>
            <a:ext cx="6732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расчет коэффициента наследуемости через дисперсию </a:t>
            </a:r>
            <a:endParaRPr lang="ru-RU" u="sng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05F1834-CFFC-4AB6-A01A-56C07B309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40768"/>
            <a:ext cx="8064896" cy="468052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5D2B2EF-6039-446D-AB3D-0DAB74B38828}"/>
              </a:ext>
            </a:extLst>
          </p:cNvPr>
          <p:cNvSpPr/>
          <p:nvPr/>
        </p:nvSpPr>
        <p:spPr>
          <a:xfrm>
            <a:off x="1403648" y="681847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расчёт однофакторной дисперсии</a:t>
            </a:r>
            <a:endParaRPr lang="ru-RU" u="sng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0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348880"/>
            <a:ext cx="8712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en-US" sz="3600" b="1" dirty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Microsoft Office Excel</a:t>
            </a:r>
            <a:r>
              <a:rPr lang="ru-RU" sz="3600" b="1" dirty="0">
                <a:solidFill>
                  <a:srgbClr val="0CA458"/>
                </a:solidFill>
                <a:latin typeface="Times New Roman" pitchFamily="18" charset="0"/>
                <a:cs typeface="Times New Roman" pitchFamily="18" charset="0"/>
              </a:rPr>
              <a:t>»               для прочих расчетов </a:t>
            </a:r>
            <a:r>
              <a:rPr lang="ru-RU" sz="3600" b="1" dirty="0">
                <a:solidFill>
                  <a:srgbClr val="0CA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/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73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1CD6852-2925-43EC-A2C9-28FE661BEB56}"/>
              </a:ext>
            </a:extLst>
          </p:cNvPr>
          <p:cNvSpPr/>
          <p:nvPr/>
        </p:nvSpPr>
        <p:spPr>
          <a:xfrm>
            <a:off x="1043608" y="690726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быков –производителей методом Д-С</a:t>
            </a:r>
            <a:endParaRPr lang="ru-RU" u="sng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9BBE85-CC29-4C7E-9A46-D15AE221B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0768"/>
            <a:ext cx="9144000" cy="44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6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D5AED7-59D2-4A42-BF8A-82347F7D7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002915"/>
            <a:ext cx="7920880" cy="242608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A804381-D034-4830-9D7A-66DC70A10875}"/>
              </a:ext>
            </a:extLst>
          </p:cNvPr>
          <p:cNvSpPr/>
          <p:nvPr/>
        </p:nvSpPr>
        <p:spPr>
          <a:xfrm>
            <a:off x="1403648" y="620558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Аминокислотный скор </a:t>
            </a:r>
            <a:endParaRPr lang="ru-RU" u="sng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698A38F-7615-4A0D-8F46-DD366EC7A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12" y="4186417"/>
            <a:ext cx="9144000" cy="16686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8EE9716-7140-4166-8E21-2F0D6C697E1E}"/>
              </a:ext>
            </a:extLst>
          </p:cNvPr>
          <p:cNvSpPr/>
          <p:nvPr/>
        </p:nvSpPr>
        <p:spPr>
          <a:xfrm>
            <a:off x="1439652" y="3530347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Конверсия протеина</a:t>
            </a:r>
            <a:endParaRPr lang="ru-RU" u="sng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7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784004-C11E-4774-B2EA-02AD37C97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00" y="999953"/>
            <a:ext cx="8424936" cy="53093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22D7A37-41A7-4433-83B5-B4633E9F4701}"/>
              </a:ext>
            </a:extLst>
          </p:cNvPr>
          <p:cNvSpPr/>
          <p:nvPr/>
        </p:nvSpPr>
        <p:spPr>
          <a:xfrm>
            <a:off x="1187624" y="599843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Расчет рациона </a:t>
            </a:r>
            <a:endParaRPr lang="ru-RU" u="sng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8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D141A2-1461-4EA9-B561-3701A3CCF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54110"/>
            <a:ext cx="8064896" cy="4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3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348880"/>
            <a:ext cx="8712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CA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1600" dirty="0"/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F4768E3-AC71-4BCE-B6C1-C71FF41DE130}"/>
              </a:ext>
            </a:extLst>
          </p:cNvPr>
          <p:cNvSpPr/>
          <p:nvPr/>
        </p:nvSpPr>
        <p:spPr>
          <a:xfrm>
            <a:off x="467544" y="1124744"/>
            <a:ext cx="8676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Roboto"/>
              </a:rPr>
              <a:t>Значение биометрической обработки экспериментальных данных по животноводству</a:t>
            </a:r>
          </a:p>
          <a:p>
            <a:pPr algn="ctr"/>
            <a:endParaRPr lang="ru-RU" sz="2000" b="1" dirty="0">
              <a:solidFill>
                <a:srgbClr val="00B050"/>
              </a:solidFill>
              <a:latin typeface="Roboto"/>
            </a:endParaRPr>
          </a:p>
          <a:p>
            <a:r>
              <a:rPr lang="ru-RU" dirty="0">
                <a:solidFill>
                  <a:srgbClr val="646464"/>
                </a:solidFill>
                <a:latin typeface="Roboto"/>
              </a:rPr>
              <a:t>	После окончания опыта, полученные результаты следует обработать с помощью методов вариационной статистики (биометрии). Необходимо вычислить среднюю арифметическую, ошибку средней арифметической, коэффициент изменчивости, критерий достоверности и уровень значимости.</a:t>
            </a:r>
          </a:p>
          <a:p>
            <a:r>
              <a:rPr lang="ru-RU" dirty="0">
                <a:solidFill>
                  <a:srgbClr val="646464"/>
                </a:solidFill>
                <a:latin typeface="Roboto"/>
              </a:rPr>
              <a:t>	Весь фактический материал, полученный в процессе эксперимента, должен быть обработан методами вариационной статистики, что необходимо для обоснования достоверного заключения по изучаемому вопросу. 	Вариационная статистика представляет собой один из разделов высшей математики. Применение вариационно-статистического метода при анализе массовых данных в области биологии получило название биометрии. 	</a:t>
            </a:r>
          </a:p>
          <a:p>
            <a:r>
              <a:rPr lang="ru-RU" b="1" dirty="0">
                <a:solidFill>
                  <a:srgbClr val="646464"/>
                </a:solidFill>
                <a:latin typeface="Roboto"/>
              </a:rPr>
              <a:t>	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Биометрия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 является составной частью количественной биологии и смежных с ней прикладных наук (медицины, ветеринарии, зоотехнии).</a:t>
            </a:r>
          </a:p>
          <a:p>
            <a:r>
              <a:rPr lang="ru-RU" sz="1200" dirty="0">
                <a:solidFill>
                  <a:srgbClr val="646464"/>
                </a:solidFill>
                <a:latin typeface="Robot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801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8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F4768E3-AC71-4BCE-B6C1-C71FF41DE130}"/>
              </a:ext>
            </a:extLst>
          </p:cNvPr>
          <p:cNvSpPr/>
          <p:nvPr/>
        </p:nvSpPr>
        <p:spPr>
          <a:xfrm>
            <a:off x="411305" y="1124744"/>
            <a:ext cx="867645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CA458"/>
                </a:solidFill>
                <a:latin typeface="Roboto"/>
              </a:rPr>
              <a:t>При обработке экспериментальных данных пользуются следующими общепринятыми обозначениями: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_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X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средняя арифметическая (для больших выборок</a:t>
            </a: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через вариационный ряд));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Х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варианта (величина признака у отдельной особи);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K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классный промежуток;</a:t>
            </a:r>
          </a:p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m </a:t>
            </a:r>
            <a:r>
              <a:rPr lang="ru-RU" sz="1200" i="1" baseline="-25000" dirty="0">
                <a:solidFill>
                  <a:schemeClr val="bg1">
                    <a:lumMod val="50000"/>
                  </a:schemeClr>
                </a:solidFill>
              </a:rPr>
              <a:t>x  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ошибка средней арифметической;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σ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- сигма, среднее квадратическое отклонение;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Cv , %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коэффициент вариации;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n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количество вариант в выборке;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t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нормированное отклонение;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td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критерий достоверности;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р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доля животных с альтернативным качественным признаком;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r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коэффициент корреляции;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η- корреляционное отношение;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ru-RU" sz="1200" i="1" baseline="-25000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ошибка коэффициента корреляции;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ru-RU" sz="1200" i="1" baseline="-25000" dirty="0">
                <a:solidFill>
                  <a:schemeClr val="bg1">
                    <a:lumMod val="50000"/>
                  </a:schemeClr>
                </a:solidFill>
              </a:rPr>
              <a:t>x/y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; R</a:t>
            </a:r>
            <a:r>
              <a:rPr lang="ru-RU" sz="1200" i="1" baseline="-25000" dirty="0">
                <a:solidFill>
                  <a:schemeClr val="bg1">
                    <a:lumMod val="50000"/>
                  </a:schemeClr>
                </a:solidFill>
              </a:rPr>
              <a:t>y/x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коэффициент регрессии;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ru-RU" sz="1200" i="1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коэффициент наследуемости по С. Райту;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ru-RU" sz="1200" i="1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критерий соответствия хи-квадрат;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v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число степеней свободы;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Р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уровень вероятности;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р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уровень значимости;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С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дисперсия (сумма квадратов);</a:t>
            </a: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 варианса (средний квадрат);</a:t>
            </a:r>
          </a:p>
          <a:p>
            <a:endParaRPr lang="ru-RU" sz="1200" dirty="0">
              <a:solidFill>
                <a:schemeClr val="bg1">
                  <a:lumMod val="50000"/>
                </a:schemeClr>
              </a:solidFill>
              <a:latin typeface="Roboto"/>
            </a:endParaRPr>
          </a:p>
          <a:p>
            <a:endParaRPr lang="ru-RU" sz="1200" i="1" dirty="0">
              <a:solidFill>
                <a:srgbClr val="646464"/>
              </a:solidFill>
              <a:latin typeface="Roboto"/>
            </a:endParaRPr>
          </a:p>
          <a:p>
            <a:endParaRPr lang="ru-RU" sz="1200" i="1" dirty="0">
              <a:solidFill>
                <a:srgbClr val="646464"/>
              </a:solidFill>
              <a:latin typeface="Roboto"/>
            </a:endParaRPr>
          </a:p>
          <a:p>
            <a:endParaRPr lang="ru-RU" sz="1200" i="1" dirty="0">
              <a:solidFill>
                <a:srgbClr val="646464"/>
              </a:solidFill>
              <a:latin typeface="Roboto"/>
            </a:endParaRPr>
          </a:p>
          <a:p>
            <a:endParaRPr lang="ru-RU" sz="1200" i="1" dirty="0">
              <a:solidFill>
                <a:srgbClr val="646464"/>
              </a:solidFill>
              <a:latin typeface="Roboto"/>
            </a:endParaRPr>
          </a:p>
          <a:p>
            <a:endParaRPr lang="ru-RU" sz="1200" i="1" dirty="0">
              <a:solidFill>
                <a:srgbClr val="646464"/>
              </a:solidFill>
              <a:latin typeface="Roboto"/>
            </a:endParaRPr>
          </a:p>
          <a:p>
            <a:endParaRPr lang="ru-RU" sz="1200" i="1" dirty="0">
              <a:solidFill>
                <a:srgbClr val="646464"/>
              </a:solidFill>
              <a:latin typeface="Roboto"/>
            </a:endParaRPr>
          </a:p>
          <a:p>
            <a:endParaRPr lang="ru-RU" sz="1200" i="1" dirty="0">
              <a:solidFill>
                <a:srgbClr val="646464"/>
              </a:solidFill>
              <a:latin typeface="Roboto"/>
            </a:endParaRPr>
          </a:p>
          <a:p>
            <a:endParaRPr lang="ru-RU" sz="1200" i="1" dirty="0">
              <a:solidFill>
                <a:srgbClr val="646464"/>
              </a:solidFill>
              <a:latin typeface="Roboto"/>
            </a:endParaRPr>
          </a:p>
          <a:p>
            <a:endParaRPr lang="ru-RU" sz="1200" i="1" dirty="0">
              <a:solidFill>
                <a:srgbClr val="646464"/>
              </a:solidFill>
              <a:latin typeface="Roboto"/>
            </a:endParaRPr>
          </a:p>
          <a:p>
            <a:endParaRPr lang="ru-RU" sz="1200" i="1" dirty="0">
              <a:solidFill>
                <a:srgbClr val="646464"/>
              </a:solidFill>
              <a:latin typeface="Roboto"/>
            </a:endParaRPr>
          </a:p>
          <a:p>
            <a:endParaRPr lang="ru-RU" sz="1200" i="1" dirty="0">
              <a:solidFill>
                <a:srgbClr val="646464"/>
              </a:solidFill>
              <a:latin typeface="Roboto"/>
            </a:endParaRPr>
          </a:p>
          <a:p>
            <a:endParaRPr lang="ru-RU" sz="1200" dirty="0">
              <a:solidFill>
                <a:srgbClr val="646464"/>
              </a:solidFill>
              <a:latin typeface="Roboto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253D184-62B5-400F-B4D0-2EB8DA56A046}"/>
              </a:ext>
            </a:extLst>
          </p:cNvPr>
          <p:cNvSpPr/>
          <p:nvPr/>
        </p:nvSpPr>
        <p:spPr>
          <a:xfrm>
            <a:off x="5004048" y="1473136"/>
            <a:ext cx="4139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М – простая средняя арифметическая ( малые выборки) </a:t>
            </a:r>
          </a:p>
          <a:p>
            <a:endParaRPr lang="ru-RU" sz="1100" i="1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highlight>
                  <a:srgbClr val="00FF00"/>
                </a:highlight>
              </a:rPr>
              <a:t>М – взвешенная  ( гармоническая)  средняя арифметическая (расчет жирности молока, через 1% молоко) ) </a:t>
            </a:r>
          </a:p>
          <a:p>
            <a:pPr algn="just"/>
            <a:endParaRPr lang="ru-RU" sz="1100" i="1" dirty="0">
              <a:solidFill>
                <a:srgbClr val="646464"/>
              </a:solidFill>
              <a:highlight>
                <a:srgbClr val="FFFF00"/>
              </a:highlight>
              <a:latin typeface="Roboto"/>
            </a:endParaRPr>
          </a:p>
          <a:p>
            <a:pPr algn="just"/>
            <a:r>
              <a:rPr lang="en-US" sz="1400" i="1" dirty="0">
                <a:solidFill>
                  <a:srgbClr val="646464"/>
                </a:solidFill>
                <a:highlight>
                  <a:srgbClr val="FFFF00"/>
                </a:highlight>
                <a:latin typeface="Roboto"/>
              </a:rPr>
              <a:t>S- </a:t>
            </a:r>
            <a:r>
              <a:rPr lang="ru-RU" sz="1400" i="1" dirty="0">
                <a:solidFill>
                  <a:srgbClr val="646464"/>
                </a:solidFill>
                <a:highlight>
                  <a:srgbClr val="FFFF00"/>
                </a:highlight>
                <a:latin typeface="Roboto"/>
              </a:rPr>
              <a:t>средняя квадратическая ( только для признаков, которые характеризуются плоскостью круга – диаметры мышечного волокна, жирового шарика, альвеол) </a:t>
            </a:r>
          </a:p>
          <a:p>
            <a:pPr algn="just"/>
            <a:endParaRPr lang="en-US" sz="1100" i="1" dirty="0">
              <a:solidFill>
                <a:srgbClr val="646464"/>
              </a:solidFill>
              <a:highlight>
                <a:srgbClr val="FFFF00"/>
              </a:highlight>
              <a:latin typeface="Roboto"/>
            </a:endParaRPr>
          </a:p>
          <a:p>
            <a:pPr algn="just"/>
            <a:r>
              <a:rPr lang="en-US" sz="1400" i="1" dirty="0">
                <a:solidFill>
                  <a:srgbClr val="646464"/>
                </a:solidFill>
                <a:highlight>
                  <a:srgbClr val="00FF00"/>
                </a:highlight>
                <a:latin typeface="Roboto"/>
              </a:rPr>
              <a:t>G – </a:t>
            </a:r>
            <a:r>
              <a:rPr lang="ru-RU" sz="1400" i="1" dirty="0">
                <a:solidFill>
                  <a:srgbClr val="646464"/>
                </a:solidFill>
                <a:highlight>
                  <a:srgbClr val="00FF00"/>
                </a:highlight>
                <a:latin typeface="Roboto"/>
              </a:rPr>
              <a:t>средняя геометрическая определяет среднее увеличение или уменьшение показателя за определённый период времени. </a:t>
            </a:r>
          </a:p>
          <a:p>
            <a:pPr algn="just"/>
            <a:endParaRPr lang="ru-RU" sz="1100" i="1" dirty="0">
              <a:solidFill>
                <a:srgbClr val="646464"/>
              </a:solidFill>
              <a:highlight>
                <a:srgbClr val="00FF00"/>
              </a:highlight>
              <a:latin typeface="Roboto"/>
            </a:endParaRPr>
          </a:p>
          <a:p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Мо – мода ( модальный вариант ) наиболее часто встречающееся значение варианта</a:t>
            </a:r>
          </a:p>
          <a:p>
            <a:endParaRPr lang="ru-RU" sz="1100" i="1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highlight>
                  <a:srgbClr val="00FF00"/>
                </a:highlight>
              </a:rPr>
              <a:t>Ме – медиана – вариант, который делит совокупность наблюдений на две равные части </a:t>
            </a:r>
            <a:endParaRPr lang="ru-RU" sz="1100" i="1" dirty="0">
              <a:solidFill>
                <a:schemeClr val="bg1">
                  <a:lumMod val="50000"/>
                </a:schemeClr>
              </a:solidFill>
              <a:highlight>
                <a:srgbClr val="00FF00"/>
              </a:highlight>
              <a:latin typeface="Roboto"/>
            </a:endParaRPr>
          </a:p>
          <a:p>
            <a:pPr algn="just"/>
            <a:endParaRPr lang="ru-RU" sz="1400" dirty="0">
              <a:solidFill>
                <a:srgbClr val="646464"/>
              </a:solidFill>
              <a:highlight>
                <a:srgbClr val="00FF00"/>
              </a:highlight>
              <a:latin typeface="Roboto"/>
            </a:endParaRPr>
          </a:p>
          <a:p>
            <a:pPr algn="just"/>
            <a:endParaRPr lang="ru-RU" sz="1400" dirty="0">
              <a:solidFill>
                <a:srgbClr val="646464"/>
              </a:solidFill>
              <a:highlight>
                <a:srgbClr val="00FF00"/>
              </a:highlight>
              <a:latin typeface="Roboto"/>
            </a:endParaRPr>
          </a:p>
          <a:p>
            <a:pPr algn="just"/>
            <a:endParaRPr lang="ru-RU" sz="1400" dirty="0">
              <a:solidFill>
                <a:srgbClr val="646464"/>
              </a:solidFill>
              <a:highlight>
                <a:srgbClr val="00FF00"/>
              </a:highlight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4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2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5CAA449-6262-43D9-84D0-5E228D9C7EDC}"/>
              </a:ext>
            </a:extLst>
          </p:cNvPr>
          <p:cNvSpPr/>
          <p:nvPr/>
        </p:nvSpPr>
        <p:spPr>
          <a:xfrm>
            <a:off x="899592" y="1556792"/>
            <a:ext cx="73448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_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X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- средняя арифметическая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ru-RU" i="1" baseline="-25000" dirty="0">
                <a:solidFill>
                  <a:schemeClr val="bg1">
                    <a:lumMod val="50000"/>
                  </a:schemeClr>
                </a:solidFill>
              </a:rPr>
              <a:t>x  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ошибка средней арифметической</a:t>
            </a:r>
          </a:p>
          <a:p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- сигма, среднее квадратическое отклонение</a:t>
            </a:r>
          </a:p>
          <a:p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Cv, %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- коэффициент вариации </a:t>
            </a: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0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2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F54DACB-17AF-4095-8EB6-0917E9CDB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692696"/>
            <a:ext cx="6768752" cy="55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5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BEFEAC-757B-403A-A840-34558FD91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28" y="984920"/>
            <a:ext cx="8963472" cy="46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3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AD0493-ADA6-4667-B352-9117C9E19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" y="1000125"/>
            <a:ext cx="76676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7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н для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5258" t="21353" r="31722" b="49168"/>
          <a:stretch>
            <a:fillRect/>
          </a:stretch>
        </p:blipFill>
        <p:spPr bwMode="auto">
          <a:xfrm>
            <a:off x="7429520" y="0"/>
            <a:ext cx="1367622" cy="9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73166D-2980-474E-BCB1-AAC6A93A5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64703"/>
            <a:ext cx="7478216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4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1234</TotalTime>
  <Words>344</Words>
  <Application>Microsoft Office PowerPoint</Application>
  <PresentationFormat>Экран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AgroUn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UVC</dc:creator>
  <cp:lastModifiedBy>*</cp:lastModifiedBy>
  <cp:revision>145</cp:revision>
  <dcterms:created xsi:type="dcterms:W3CDTF">2016-11-29T03:03:12Z</dcterms:created>
  <dcterms:modified xsi:type="dcterms:W3CDTF">2023-01-31T11:29:34Z</dcterms:modified>
</cp:coreProperties>
</file>